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9144000" cy="51435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iOyLn/sZRqw4bLvuJPUMWTudSY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0931954d9_0_36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180931954d9_0_36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0931954d9_0_47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180931954d9_0_47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522661" y="1048003"/>
            <a:ext cx="2098677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1460500" y="1770379"/>
            <a:ext cx="6223000" cy="211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2"/>
            <a:ext cx="5148072" cy="51430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/>
          <p:nvPr/>
        </p:nvSpPr>
        <p:spPr>
          <a:xfrm>
            <a:off x="649223" y="0"/>
            <a:ext cx="3831590" cy="5143500"/>
          </a:xfrm>
          <a:custGeom>
            <a:rect b="b" l="l" r="r" t="t"/>
            <a:pathLst>
              <a:path extrusionOk="0" h="5143500" w="3831590">
                <a:moveTo>
                  <a:pt x="3831336" y="0"/>
                </a:moveTo>
                <a:lnTo>
                  <a:pt x="0" y="0"/>
                </a:lnTo>
                <a:lnTo>
                  <a:pt x="0" y="5143498"/>
                </a:lnTo>
                <a:lnTo>
                  <a:pt x="3831336" y="5143498"/>
                </a:lnTo>
                <a:lnTo>
                  <a:pt x="3831336" y="0"/>
                </a:lnTo>
                <a:close/>
              </a:path>
            </a:pathLst>
          </a:custGeom>
          <a:solidFill>
            <a:srgbClr val="009BCB">
              <a:alpha val="82352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 txBox="1"/>
          <p:nvPr>
            <p:ph type="title"/>
          </p:nvPr>
        </p:nvSpPr>
        <p:spPr>
          <a:xfrm>
            <a:off x="3522661" y="1048003"/>
            <a:ext cx="2098677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1182523" y="1379219"/>
            <a:ext cx="282829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3522661" y="1048003"/>
            <a:ext cx="2098677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3522661" y="1048003"/>
            <a:ext cx="2098677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1460500" y="1770379"/>
            <a:ext cx="6223000" cy="21164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hyperlink" Target="https://www.bimco.org/news/market_analysis/2021/20210624-world_fleet_to_grow_by_slower_in_next_5_years" TargetMode="External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0" y="2"/>
            <a:ext cx="9144000" cy="1012825"/>
          </a:xfrm>
          <a:custGeom>
            <a:rect b="b" l="l" r="r" t="t"/>
            <a:pathLst>
              <a:path extrusionOk="0" h="1012825" w="9144000">
                <a:moveTo>
                  <a:pt x="9144000" y="0"/>
                </a:moveTo>
                <a:lnTo>
                  <a:pt x="0" y="0"/>
                </a:lnTo>
                <a:lnTo>
                  <a:pt x="0" y="1012198"/>
                </a:lnTo>
                <a:lnTo>
                  <a:pt x="9144000" y="10121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57250" y="305307"/>
            <a:ext cx="74295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2091689" lvl="0" marL="2103755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Ou</a:t>
            </a:r>
            <a:r>
              <a:rPr b="0" i="1" lang="en-US" sz="1600"/>
              <a:t>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 team has mo</a:t>
            </a:r>
            <a:r>
              <a:rPr b="0" i="1" lang="en-US" sz="1600"/>
              <a:t>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e than 12 yea</a:t>
            </a:r>
            <a:r>
              <a:rPr b="0" i="1" lang="en-US" sz="1600"/>
              <a:t>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s of expe</a:t>
            </a:r>
            <a:r>
              <a:rPr b="0" i="1" lang="en-US" sz="1600"/>
              <a:t>ri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ence on techn</a:t>
            </a:r>
            <a:r>
              <a:rPr b="0" i="1" lang="en-US" sz="1600"/>
              <a:t>i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cal se</a:t>
            </a:r>
            <a:r>
              <a:rPr b="0" i="1" lang="en-US" sz="1600"/>
              <a:t>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1" lang="en-US" sz="1600"/>
              <a:t>i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ces a</a:t>
            </a:r>
            <a:r>
              <a:rPr b="0" i="1" lang="en-US" sz="1600"/>
              <a:t>rr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angements/  </a:t>
            </a:r>
            <a:r>
              <a:rPr b="0" i="1" lang="en-US" sz="1600"/>
              <a:t>troubleshooting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 and softwa</a:t>
            </a:r>
            <a:r>
              <a:rPr b="0" i="1" lang="en-US" sz="1600"/>
              <a:t>r</a:t>
            </a:r>
            <a:r>
              <a:rPr b="0" i="1" lang="en-US" sz="1600"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b="0" i="1" lang="en-US" sz="1600"/>
              <a:t>design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568099" y="2545600"/>
            <a:ext cx="1864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118745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Andreas Minos  Zompanakis, CEO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370592" y="3273044"/>
            <a:ext cx="2369700" cy="1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-635" lvl="0" marL="12700" marR="508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Naval Architect &amp; Marine Engineer,  MSc Shipping Management ľU  Delft with prior experience as  ľechnrCal Manager at LNG  probunkers, Fleet Manager at  Prime Tankers and Superintendent  Engineer at AntHony Veder  Rederijzaken BV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3569313" y="2542550"/>
            <a:ext cx="1907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457200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Michael  Chartoularis, COO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6613449" y="2542550"/>
            <a:ext cx="1662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340995" lvl="0" marL="12700" marR="508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Achileas  Tsoumitas, CTO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3463160" y="3273044"/>
            <a:ext cx="23616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5080" rtl="0" algn="ctr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Naval Architect &amp; Marine Engineer,  MBA insead with prior experience  as Operations Manager at  Amazon.com, DPA at Graham  Shipping &amp; Superintendent  Engineer at Safe Bulkers &amp;  Pleiades Shipping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6489634" y="3273044"/>
            <a:ext cx="20859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-635" lvl="0" marL="12700" marR="5080" rtl="0" algn="ctr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Electrical &amp; Software Engineer  with prior experience rn  software design rn JP Morgan,  Mckinsey &amp; Company and  founder of Desquared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871727" y="1188719"/>
            <a:ext cx="1325880" cy="1335023"/>
            <a:chOff x="871727" y="1188719"/>
            <a:chExt cx="1325880" cy="1335023"/>
          </a:xfrm>
        </p:grpSpPr>
        <p:pic>
          <p:nvPicPr>
            <p:cNvPr id="61" name="Google Shape;6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1727" y="1188719"/>
              <a:ext cx="1325880" cy="1335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7533" y="1265672"/>
              <a:ext cx="1172117" cy="1180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4"/>
          <p:cNvGrpSpPr/>
          <p:nvPr/>
        </p:nvGrpSpPr>
        <p:grpSpPr>
          <a:xfrm>
            <a:off x="6836664" y="1191767"/>
            <a:ext cx="1325879" cy="1335023"/>
            <a:chOff x="6836664" y="1191767"/>
            <a:chExt cx="1325879" cy="1335023"/>
          </a:xfrm>
        </p:grpSpPr>
        <p:pic>
          <p:nvPicPr>
            <p:cNvPr id="64" name="Google Shape;6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36664" y="1191767"/>
              <a:ext cx="1325879" cy="1335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13144" y="1268308"/>
              <a:ext cx="1172118" cy="1180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oogle Shape;66;p4"/>
          <p:cNvGrpSpPr/>
          <p:nvPr/>
        </p:nvGrpSpPr>
        <p:grpSpPr>
          <a:xfrm>
            <a:off x="3980688" y="1188719"/>
            <a:ext cx="1325880" cy="1335023"/>
            <a:chOff x="3980688" y="1188719"/>
            <a:chExt cx="1325880" cy="1335023"/>
          </a:xfrm>
        </p:grpSpPr>
        <p:pic>
          <p:nvPicPr>
            <p:cNvPr id="67" name="Google Shape;6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80688" y="1188719"/>
              <a:ext cx="1325880" cy="1335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57407" y="1265672"/>
              <a:ext cx="1172118" cy="11803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4"/>
          <p:cNvSpPr/>
          <p:nvPr/>
        </p:nvSpPr>
        <p:spPr>
          <a:xfrm>
            <a:off x="1287377" y="3176344"/>
            <a:ext cx="492759" cy="45720"/>
          </a:xfrm>
          <a:custGeom>
            <a:rect b="b" l="l" r="r" t="t"/>
            <a:pathLst>
              <a:path extrusionOk="0" h="45719" w="492760">
                <a:moveTo>
                  <a:pt x="492430" y="0"/>
                </a:moveTo>
                <a:lnTo>
                  <a:pt x="0" y="0"/>
                </a:lnTo>
                <a:lnTo>
                  <a:pt x="0" y="45718"/>
                </a:lnTo>
                <a:lnTo>
                  <a:pt x="492430" y="45718"/>
                </a:lnTo>
                <a:lnTo>
                  <a:pt x="492430" y="0"/>
                </a:lnTo>
                <a:close/>
              </a:path>
            </a:pathLst>
          </a:custGeom>
          <a:solidFill>
            <a:srgbClr val="0277B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4393647" y="3176344"/>
            <a:ext cx="492759" cy="45720"/>
          </a:xfrm>
          <a:custGeom>
            <a:rect b="b" l="l" r="r" t="t"/>
            <a:pathLst>
              <a:path extrusionOk="0" h="45719" w="492760">
                <a:moveTo>
                  <a:pt x="492430" y="0"/>
                </a:moveTo>
                <a:lnTo>
                  <a:pt x="0" y="0"/>
                </a:lnTo>
                <a:lnTo>
                  <a:pt x="0" y="45718"/>
                </a:lnTo>
                <a:lnTo>
                  <a:pt x="492430" y="45718"/>
                </a:lnTo>
                <a:lnTo>
                  <a:pt x="492430" y="0"/>
                </a:lnTo>
                <a:close/>
              </a:path>
            </a:pathLst>
          </a:custGeom>
          <a:solidFill>
            <a:srgbClr val="0277B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280522" y="3176344"/>
            <a:ext cx="492759" cy="45720"/>
          </a:xfrm>
          <a:custGeom>
            <a:rect b="b" l="l" r="r" t="t"/>
            <a:pathLst>
              <a:path extrusionOk="0" h="45719" w="492759">
                <a:moveTo>
                  <a:pt x="492430" y="0"/>
                </a:moveTo>
                <a:lnTo>
                  <a:pt x="0" y="0"/>
                </a:lnTo>
                <a:lnTo>
                  <a:pt x="0" y="45718"/>
                </a:lnTo>
                <a:lnTo>
                  <a:pt x="492430" y="45718"/>
                </a:lnTo>
                <a:lnTo>
                  <a:pt x="492430" y="0"/>
                </a:lnTo>
                <a:close/>
              </a:path>
            </a:pathLst>
          </a:custGeom>
          <a:solidFill>
            <a:srgbClr val="0277B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0" y="1"/>
            <a:ext cx="9144000" cy="1296670"/>
          </a:xfrm>
          <a:custGeom>
            <a:rect b="b" l="l" r="r" t="t"/>
            <a:pathLst>
              <a:path extrusionOk="0" h="1296670" w="9144000">
                <a:moveTo>
                  <a:pt x="9144000" y="0"/>
                </a:moveTo>
                <a:lnTo>
                  <a:pt x="0" y="0"/>
                </a:lnTo>
                <a:lnTo>
                  <a:pt x="0" y="1296535"/>
                </a:lnTo>
                <a:lnTo>
                  <a:pt x="9144000" y="129653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>
            <p:ph type="title"/>
          </p:nvPr>
        </p:nvSpPr>
        <p:spPr>
          <a:xfrm>
            <a:off x="902951" y="479050"/>
            <a:ext cx="72846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The problem on ships services arrangements</a:t>
            </a:r>
            <a:endParaRPr sz="2800"/>
          </a:p>
        </p:txBody>
      </p:sp>
      <p:sp>
        <p:nvSpPr>
          <p:cNvPr id="78" name="Google Shape;78;p2"/>
          <p:cNvSpPr txBox="1"/>
          <p:nvPr/>
        </p:nvSpPr>
        <p:spPr>
          <a:xfrm>
            <a:off x="607764" y="2473452"/>
            <a:ext cx="25005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Time consuming process to  locate </a:t>
            </a:r>
            <a:r>
              <a:rPr b="1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reliable, vetted and most competitive </a:t>
            </a: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service  companies in ports world -  wide. </a:t>
            </a:r>
            <a:endParaRPr b="0" i="0" sz="1400" u="none" cap="none" strike="noStrike">
              <a:solidFill>
                <a:srgbClr val="33396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96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3808345" y="2497817"/>
            <a:ext cx="21927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Marine service suppliers have </a:t>
            </a:r>
            <a:r>
              <a:rPr b="1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limited access</a:t>
            </a: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 to worldwide ship  management companies service requests. </a:t>
            </a:r>
            <a:endParaRPr b="0" i="0" sz="1400" u="none" cap="none" strike="noStrike">
              <a:solidFill>
                <a:srgbClr val="33396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Limited data in </a:t>
            </a:r>
            <a:r>
              <a:rPr b="1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competitiveness</a:t>
            </a: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 of service suppliers.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6756301" y="2497825"/>
            <a:ext cx="21927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Insufficient root cause  analysis</a:t>
            </a:r>
            <a:r>
              <a:rPr b="0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 of technical  issues prior attendance  leading to extra costs for  service attendances and  </a:t>
            </a:r>
            <a:r>
              <a:rPr b="1" i="0" lang="en-US" sz="1400" u="none" cap="none" strike="noStrike">
                <a:solidFill>
                  <a:srgbClr val="333961"/>
                </a:solidFill>
                <a:latin typeface="Roboto"/>
                <a:ea typeface="Roboto"/>
                <a:cs typeface="Roboto"/>
                <a:sym typeface="Roboto"/>
              </a:rPr>
              <a:t>higher risk for downtime.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607787" y="1546937"/>
            <a:ext cx="452119" cy="452119"/>
          </a:xfrm>
          <a:custGeom>
            <a:rect b="b" l="l" r="r" t="t"/>
            <a:pathLst>
              <a:path extrusionOk="0" h="452119" w="452119">
                <a:moveTo>
                  <a:pt x="226025" y="0"/>
                </a:moveTo>
                <a:lnTo>
                  <a:pt x="180473" y="4592"/>
                </a:lnTo>
                <a:lnTo>
                  <a:pt x="138046" y="17762"/>
                </a:lnTo>
                <a:lnTo>
                  <a:pt x="99652" y="38601"/>
                </a:lnTo>
                <a:lnTo>
                  <a:pt x="66201" y="66201"/>
                </a:lnTo>
                <a:lnTo>
                  <a:pt x="38601" y="99652"/>
                </a:lnTo>
                <a:lnTo>
                  <a:pt x="17762" y="138045"/>
                </a:lnTo>
                <a:lnTo>
                  <a:pt x="4592" y="180472"/>
                </a:lnTo>
                <a:lnTo>
                  <a:pt x="0" y="226024"/>
                </a:lnTo>
                <a:lnTo>
                  <a:pt x="4592" y="271576"/>
                </a:lnTo>
                <a:lnTo>
                  <a:pt x="17762" y="314003"/>
                </a:lnTo>
                <a:lnTo>
                  <a:pt x="38601" y="352397"/>
                </a:lnTo>
                <a:lnTo>
                  <a:pt x="66201" y="385848"/>
                </a:lnTo>
                <a:lnTo>
                  <a:pt x="99652" y="413448"/>
                </a:lnTo>
                <a:lnTo>
                  <a:pt x="138046" y="434287"/>
                </a:lnTo>
                <a:lnTo>
                  <a:pt x="180473" y="447458"/>
                </a:lnTo>
                <a:lnTo>
                  <a:pt x="226025" y="452050"/>
                </a:lnTo>
                <a:lnTo>
                  <a:pt x="271577" y="447458"/>
                </a:lnTo>
                <a:lnTo>
                  <a:pt x="314005" y="434287"/>
                </a:lnTo>
                <a:lnTo>
                  <a:pt x="352398" y="413448"/>
                </a:lnTo>
                <a:lnTo>
                  <a:pt x="385850" y="385848"/>
                </a:lnTo>
                <a:lnTo>
                  <a:pt x="413449" y="352397"/>
                </a:lnTo>
                <a:lnTo>
                  <a:pt x="434289" y="314003"/>
                </a:lnTo>
                <a:lnTo>
                  <a:pt x="447459" y="271576"/>
                </a:lnTo>
                <a:lnTo>
                  <a:pt x="452051" y="226024"/>
                </a:lnTo>
                <a:lnTo>
                  <a:pt x="447459" y="180472"/>
                </a:lnTo>
                <a:lnTo>
                  <a:pt x="434289" y="138045"/>
                </a:lnTo>
                <a:lnTo>
                  <a:pt x="413449" y="99652"/>
                </a:lnTo>
                <a:lnTo>
                  <a:pt x="385850" y="66201"/>
                </a:lnTo>
                <a:lnTo>
                  <a:pt x="352398" y="38601"/>
                </a:lnTo>
                <a:lnTo>
                  <a:pt x="314005" y="17762"/>
                </a:lnTo>
                <a:lnTo>
                  <a:pt x="271577" y="4592"/>
                </a:lnTo>
                <a:lnTo>
                  <a:pt x="226025" y="0"/>
                </a:lnTo>
                <a:close/>
              </a:path>
            </a:pathLst>
          </a:custGeom>
          <a:solidFill>
            <a:srgbClr val="4F5B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756819" y="1653540"/>
            <a:ext cx="154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808361" y="1541650"/>
            <a:ext cx="452120" cy="452119"/>
          </a:xfrm>
          <a:custGeom>
            <a:rect b="b" l="l" r="r" t="t"/>
            <a:pathLst>
              <a:path extrusionOk="0" h="452119" w="452120">
                <a:moveTo>
                  <a:pt x="226025" y="0"/>
                </a:moveTo>
                <a:lnTo>
                  <a:pt x="180473" y="4592"/>
                </a:lnTo>
                <a:lnTo>
                  <a:pt x="138046" y="17762"/>
                </a:lnTo>
                <a:lnTo>
                  <a:pt x="99652" y="38601"/>
                </a:lnTo>
                <a:lnTo>
                  <a:pt x="66201" y="66201"/>
                </a:lnTo>
                <a:lnTo>
                  <a:pt x="38601" y="99652"/>
                </a:lnTo>
                <a:lnTo>
                  <a:pt x="17762" y="138045"/>
                </a:lnTo>
                <a:lnTo>
                  <a:pt x="4592" y="180472"/>
                </a:lnTo>
                <a:lnTo>
                  <a:pt x="0" y="226024"/>
                </a:lnTo>
                <a:lnTo>
                  <a:pt x="4592" y="271576"/>
                </a:lnTo>
                <a:lnTo>
                  <a:pt x="17762" y="314003"/>
                </a:lnTo>
                <a:lnTo>
                  <a:pt x="38601" y="352397"/>
                </a:lnTo>
                <a:lnTo>
                  <a:pt x="66201" y="385848"/>
                </a:lnTo>
                <a:lnTo>
                  <a:pt x="99652" y="413448"/>
                </a:lnTo>
                <a:lnTo>
                  <a:pt x="138046" y="434287"/>
                </a:lnTo>
                <a:lnTo>
                  <a:pt x="180473" y="447458"/>
                </a:lnTo>
                <a:lnTo>
                  <a:pt x="226025" y="452050"/>
                </a:lnTo>
                <a:lnTo>
                  <a:pt x="271577" y="447458"/>
                </a:lnTo>
                <a:lnTo>
                  <a:pt x="314005" y="434287"/>
                </a:lnTo>
                <a:lnTo>
                  <a:pt x="352398" y="413448"/>
                </a:lnTo>
                <a:lnTo>
                  <a:pt x="385850" y="385848"/>
                </a:lnTo>
                <a:lnTo>
                  <a:pt x="413449" y="352397"/>
                </a:lnTo>
                <a:lnTo>
                  <a:pt x="434289" y="314003"/>
                </a:lnTo>
                <a:lnTo>
                  <a:pt x="447459" y="271576"/>
                </a:lnTo>
                <a:lnTo>
                  <a:pt x="452051" y="226024"/>
                </a:lnTo>
                <a:lnTo>
                  <a:pt x="447459" y="180472"/>
                </a:lnTo>
                <a:lnTo>
                  <a:pt x="434289" y="138045"/>
                </a:lnTo>
                <a:lnTo>
                  <a:pt x="413449" y="99652"/>
                </a:lnTo>
                <a:lnTo>
                  <a:pt x="385850" y="66201"/>
                </a:lnTo>
                <a:lnTo>
                  <a:pt x="352398" y="38601"/>
                </a:lnTo>
                <a:lnTo>
                  <a:pt x="314005" y="17762"/>
                </a:lnTo>
                <a:lnTo>
                  <a:pt x="271577" y="4592"/>
                </a:lnTo>
                <a:lnTo>
                  <a:pt x="226025" y="0"/>
                </a:lnTo>
                <a:close/>
              </a:path>
            </a:pathLst>
          </a:custGeom>
          <a:solidFill>
            <a:srgbClr val="4F5B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957393" y="1648253"/>
            <a:ext cx="154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6756310" y="1536350"/>
            <a:ext cx="452120" cy="452119"/>
          </a:xfrm>
          <a:custGeom>
            <a:rect b="b" l="l" r="r" t="t"/>
            <a:pathLst>
              <a:path extrusionOk="0" h="452119" w="452120">
                <a:moveTo>
                  <a:pt x="226025" y="0"/>
                </a:moveTo>
                <a:lnTo>
                  <a:pt x="180473" y="4592"/>
                </a:lnTo>
                <a:lnTo>
                  <a:pt x="138046" y="17762"/>
                </a:lnTo>
                <a:lnTo>
                  <a:pt x="99652" y="38601"/>
                </a:lnTo>
                <a:lnTo>
                  <a:pt x="66201" y="66201"/>
                </a:lnTo>
                <a:lnTo>
                  <a:pt x="38601" y="99652"/>
                </a:lnTo>
                <a:lnTo>
                  <a:pt x="17762" y="138045"/>
                </a:lnTo>
                <a:lnTo>
                  <a:pt x="4592" y="180472"/>
                </a:lnTo>
                <a:lnTo>
                  <a:pt x="0" y="226024"/>
                </a:lnTo>
                <a:lnTo>
                  <a:pt x="4592" y="271576"/>
                </a:lnTo>
                <a:lnTo>
                  <a:pt x="17762" y="314003"/>
                </a:lnTo>
                <a:lnTo>
                  <a:pt x="38601" y="352397"/>
                </a:lnTo>
                <a:lnTo>
                  <a:pt x="66201" y="385848"/>
                </a:lnTo>
                <a:lnTo>
                  <a:pt x="99652" y="413448"/>
                </a:lnTo>
                <a:lnTo>
                  <a:pt x="138046" y="434287"/>
                </a:lnTo>
                <a:lnTo>
                  <a:pt x="180473" y="447458"/>
                </a:lnTo>
                <a:lnTo>
                  <a:pt x="226025" y="452050"/>
                </a:lnTo>
                <a:lnTo>
                  <a:pt x="271577" y="447458"/>
                </a:lnTo>
                <a:lnTo>
                  <a:pt x="314005" y="434287"/>
                </a:lnTo>
                <a:lnTo>
                  <a:pt x="352398" y="413448"/>
                </a:lnTo>
                <a:lnTo>
                  <a:pt x="385850" y="385848"/>
                </a:lnTo>
                <a:lnTo>
                  <a:pt x="413449" y="352397"/>
                </a:lnTo>
                <a:lnTo>
                  <a:pt x="434289" y="314003"/>
                </a:lnTo>
                <a:lnTo>
                  <a:pt x="447459" y="271576"/>
                </a:lnTo>
                <a:lnTo>
                  <a:pt x="452051" y="226024"/>
                </a:lnTo>
                <a:lnTo>
                  <a:pt x="447459" y="180472"/>
                </a:lnTo>
                <a:lnTo>
                  <a:pt x="434289" y="138045"/>
                </a:lnTo>
                <a:lnTo>
                  <a:pt x="413449" y="99652"/>
                </a:lnTo>
                <a:lnTo>
                  <a:pt x="385850" y="66201"/>
                </a:lnTo>
                <a:lnTo>
                  <a:pt x="352398" y="38601"/>
                </a:lnTo>
                <a:lnTo>
                  <a:pt x="314005" y="17762"/>
                </a:lnTo>
                <a:lnTo>
                  <a:pt x="271577" y="4592"/>
                </a:lnTo>
                <a:lnTo>
                  <a:pt x="226025" y="0"/>
                </a:lnTo>
                <a:close/>
              </a:path>
            </a:pathLst>
          </a:custGeom>
          <a:solidFill>
            <a:srgbClr val="4F5B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6905342" y="1642953"/>
            <a:ext cx="154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27" y="518159"/>
            <a:ext cx="411479" cy="40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106167"/>
            <a:ext cx="286512" cy="28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1144" y="2106167"/>
            <a:ext cx="286512" cy="28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8935" y="2106167"/>
            <a:ext cx="286511" cy="2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059900" y="1357325"/>
            <a:ext cx="183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9BCB"/>
                </a:solidFill>
                <a:latin typeface="Calibri"/>
                <a:ea typeface="Calibri"/>
                <a:cs typeface="Calibri"/>
                <a:sym typeface="Calibri"/>
              </a:rPr>
              <a:t>Cost Optimization / Productivity for Ship Managers</a:t>
            </a:r>
            <a:endParaRPr b="1" i="0" sz="1400" u="none" cap="none" strike="noStrike">
              <a:solidFill>
                <a:srgbClr val="009B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260475" y="1341450"/>
            <a:ext cx="212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9BCB"/>
                </a:solidFill>
                <a:latin typeface="Calibri"/>
                <a:ea typeface="Calibri"/>
                <a:cs typeface="Calibri"/>
                <a:sym typeface="Calibri"/>
              </a:rPr>
              <a:t>Competition insights for service suppliers and incoming requests volume</a:t>
            </a:r>
            <a:endParaRPr b="1" i="0" sz="1400" u="none" cap="none" strike="noStrike">
              <a:solidFill>
                <a:srgbClr val="009B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208425" y="1341450"/>
            <a:ext cx="183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9BCB"/>
                </a:solidFill>
                <a:latin typeface="Calibri"/>
                <a:ea typeface="Calibri"/>
                <a:cs typeface="Calibri"/>
                <a:sym typeface="Calibri"/>
              </a:rPr>
              <a:t>Prevention / Downtime prevention for Ship Managers </a:t>
            </a:r>
            <a:endParaRPr b="1" i="0" sz="1400" u="none" cap="none" strike="noStrike">
              <a:solidFill>
                <a:srgbClr val="009B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0" y="0"/>
            <a:ext cx="8930639" cy="5141975"/>
            <a:chOff x="0" y="0"/>
            <a:chExt cx="8930639" cy="5141975"/>
          </a:xfrm>
        </p:grpSpPr>
        <p:pic>
          <p:nvPicPr>
            <p:cNvPr id="99" name="Google Shape;9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4423" y="338327"/>
              <a:ext cx="4776216" cy="4520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"/>
            <p:cNvSpPr/>
            <p:nvPr/>
          </p:nvSpPr>
          <p:spPr>
            <a:xfrm>
              <a:off x="4178808" y="363472"/>
              <a:ext cx="4672965" cy="4417060"/>
            </a:xfrm>
            <a:custGeom>
              <a:rect b="b" l="l" r="r" t="t"/>
              <a:pathLst>
                <a:path extrusionOk="0" h="4417060" w="4672965">
                  <a:moveTo>
                    <a:pt x="4672582" y="0"/>
                  </a:moveTo>
                  <a:lnTo>
                    <a:pt x="0" y="0"/>
                  </a:lnTo>
                  <a:lnTo>
                    <a:pt x="0" y="4416553"/>
                  </a:lnTo>
                  <a:lnTo>
                    <a:pt x="4672582" y="4416553"/>
                  </a:lnTo>
                  <a:lnTo>
                    <a:pt x="4672582" y="0"/>
                  </a:lnTo>
                  <a:close/>
                </a:path>
              </a:pathLst>
            </a:custGeom>
            <a:solidFill>
              <a:srgbClr val="009BC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587240" cy="514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"/>
          <p:cNvSpPr txBox="1"/>
          <p:nvPr>
            <p:ph type="title"/>
          </p:nvPr>
        </p:nvSpPr>
        <p:spPr>
          <a:xfrm>
            <a:off x="614200" y="1934575"/>
            <a:ext cx="3564600" cy="1490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346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The solution</a:t>
            </a:r>
            <a:endParaRPr sz="3200"/>
          </a:p>
        </p:txBody>
      </p:sp>
      <p:sp>
        <p:nvSpPr>
          <p:cNvPr id="103" name="Google Shape;103;p3"/>
          <p:cNvSpPr txBox="1"/>
          <p:nvPr/>
        </p:nvSpPr>
        <p:spPr>
          <a:xfrm>
            <a:off x="4148083" y="194597"/>
            <a:ext cx="46731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85519" marR="477519" rtl="0" algn="l">
              <a:lnSpc>
                <a:spcPct val="150000"/>
              </a:lnSpc>
              <a:spcBef>
                <a:spcPts val="19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Online digital platform  matching service requests  with most competitive offers  through a global, vetted pool  of service suppliers  supported by automated technical  troubleshooting 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achieving </a:t>
            </a:r>
            <a:r>
              <a:rPr b="1" i="0" lang="en-US" sz="20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repair cost savings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0" y="1"/>
            <a:ext cx="9144000" cy="1296670"/>
          </a:xfrm>
          <a:custGeom>
            <a:rect b="b" l="l" r="r" t="t"/>
            <a:pathLst>
              <a:path extrusionOk="0" h="1296670" w="9144000">
                <a:moveTo>
                  <a:pt x="9144000" y="0"/>
                </a:moveTo>
                <a:lnTo>
                  <a:pt x="0" y="0"/>
                </a:lnTo>
                <a:lnTo>
                  <a:pt x="0" y="1296535"/>
                </a:lnTo>
                <a:lnTo>
                  <a:pt x="9144000" y="129653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>
            <p:ph type="title"/>
          </p:nvPr>
        </p:nvSpPr>
        <p:spPr>
          <a:xfrm>
            <a:off x="949852" y="476000"/>
            <a:ext cx="2277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Market Size</a:t>
            </a:r>
            <a:endParaRPr sz="2800"/>
          </a:p>
        </p:txBody>
      </p:sp>
      <p:sp>
        <p:nvSpPr>
          <p:cNvPr id="110" name="Google Shape;110;p5"/>
          <p:cNvSpPr txBox="1"/>
          <p:nvPr/>
        </p:nvSpPr>
        <p:spPr>
          <a:xfrm>
            <a:off x="2004300" y="2098050"/>
            <a:ext cx="45132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Technical Services </a:t>
            </a:r>
            <a:endParaRPr b="1" sz="1600">
              <a:solidFill>
                <a:srgbClr val="009BC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  - </a:t>
            </a:r>
            <a:r>
              <a:rPr b="1"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5 billion USD </a:t>
            </a: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in yearly services (80k per year per vessel for 75000 ocean going vessels)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2004300" y="3488725"/>
            <a:ext cx="41088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2. Technical troubleshooting </a:t>
            </a:r>
            <a:endParaRPr b="1" sz="1600">
              <a:solidFill>
                <a:srgbClr val="009BC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   -10 hours per ship per month are spent on average technical trouble shooting in an hourly rate of 30 usd. For 75000 ocean going ships leads to a </a:t>
            </a:r>
            <a:r>
              <a:rPr b="1"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market of 300 million USD </a:t>
            </a:r>
            <a:r>
              <a:rPr b="1"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annually</a:t>
            </a:r>
            <a:r>
              <a:rPr b="1" lang="en-US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27" y="518159"/>
            <a:ext cx="411479" cy="40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152400" y="152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487689" y="373880"/>
            <a:ext cx="2142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Revenue model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1036675" y="769200"/>
            <a:ext cx="34158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750" lvl="0" marL="297815" marR="5080" rtl="0" algn="l">
              <a:lnSpc>
                <a:spcPct val="1186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Char char="▪"/>
            </a:pPr>
            <a:r>
              <a:rPr lang="en-US"/>
              <a:t> retained service fees on invoice  collected from service suppliers </a:t>
            </a:r>
            <a:endParaRPr sz="1300"/>
          </a:p>
          <a:p>
            <a:pPr indent="-285750" lvl="0" marL="297815" marR="372110" rtl="0" algn="l">
              <a:lnSpc>
                <a:spcPct val="1129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Char char="▪"/>
            </a:pPr>
            <a:r>
              <a:rPr lang="en-US"/>
              <a:t>Annual membership fee for  service suppliers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"/>
              <a:buNone/>
            </a:pPr>
            <a:r>
              <a:t/>
            </a:r>
            <a:endParaRPr/>
          </a:p>
          <a:p>
            <a:pPr indent="-285750" lvl="0" marL="297815" marR="342265" rtl="0" algn="l">
              <a:lnSpc>
                <a:spcPct val="112900"/>
              </a:lnSpc>
              <a:spcBef>
                <a:spcPts val="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Char char="▪"/>
            </a:pPr>
            <a:r>
              <a:rPr lang="en-US"/>
              <a:t>Annual membership fee per  vessel for ship managers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Noto Sans"/>
              <a:buNone/>
            </a:pPr>
            <a:r>
              <a:t/>
            </a:r>
            <a:endParaRPr sz="1250"/>
          </a:p>
          <a:p>
            <a:pPr indent="0" lvl="0" marL="457200" marR="159385" rtl="0" algn="l">
              <a:lnSpc>
                <a:spcPct val="116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5614415" y="620971"/>
            <a:ext cx="3004800" cy="568800"/>
          </a:xfrm>
          <a:prstGeom prst="rect">
            <a:avLst/>
          </a:pr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258425">
            <a:spAutoFit/>
          </a:bodyPr>
          <a:lstStyle/>
          <a:p>
            <a:pPr indent="0" lvl="0" marL="7416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Shipmanager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5614415" y="2194375"/>
            <a:ext cx="3004800" cy="568200"/>
          </a:xfrm>
          <a:prstGeom prst="rect">
            <a:avLst/>
          </a:prstGeom>
          <a:solidFill>
            <a:srgbClr val="4F5B99"/>
          </a:solidFill>
          <a:ln>
            <a:noFill/>
          </a:ln>
        </p:spPr>
        <p:txBody>
          <a:bodyPr anchorCtr="0" anchor="t" bIns="0" lIns="0" spcFirstLastPara="1" rIns="0" wrap="square" tIns="257800">
            <a:spAutoFit/>
          </a:bodyPr>
          <a:lstStyle/>
          <a:p>
            <a:pPr indent="0" lvl="0" marL="9137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b="1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id2board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614415" y="3773747"/>
            <a:ext cx="3004800" cy="568200"/>
          </a:xfrm>
          <a:prstGeom prst="rect">
            <a:avLst/>
          </a:prstGeom>
          <a:solidFill>
            <a:srgbClr val="0277BD"/>
          </a:solidFill>
          <a:ln>
            <a:noFill/>
          </a:ln>
        </p:spPr>
        <p:txBody>
          <a:bodyPr anchorCtr="0" anchor="t" bIns="0" lIns="0" spcFirstLastPara="1" rIns="0" wrap="square" tIns="257800">
            <a:spAutoFit/>
          </a:bodyPr>
          <a:lstStyle/>
          <a:p>
            <a:pPr indent="0" lvl="0" marL="606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Service supplier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866" y="360760"/>
            <a:ext cx="408431" cy="408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6"/>
          <p:cNvGrpSpPr/>
          <p:nvPr/>
        </p:nvGrpSpPr>
        <p:grpSpPr>
          <a:xfrm>
            <a:off x="6760464" y="1569719"/>
            <a:ext cx="743711" cy="521208"/>
            <a:chOff x="6760464" y="1569719"/>
            <a:chExt cx="743711" cy="521208"/>
          </a:xfrm>
        </p:grpSpPr>
        <p:pic>
          <p:nvPicPr>
            <p:cNvPr id="125" name="Google Shape;12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2968" y="1569719"/>
              <a:ext cx="521207" cy="521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60464" y="1569719"/>
              <a:ext cx="521207" cy="5212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6"/>
          <p:cNvGrpSpPr/>
          <p:nvPr/>
        </p:nvGrpSpPr>
        <p:grpSpPr>
          <a:xfrm>
            <a:off x="6760464" y="3148583"/>
            <a:ext cx="743711" cy="524256"/>
            <a:chOff x="6760464" y="3148583"/>
            <a:chExt cx="743711" cy="524256"/>
          </a:xfrm>
        </p:grpSpPr>
        <p:pic>
          <p:nvPicPr>
            <p:cNvPr id="128" name="Google Shape;12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2968" y="3148583"/>
              <a:ext cx="521207" cy="521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60464" y="3151631"/>
              <a:ext cx="521207" cy="521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0931954d9_0_36"/>
          <p:cNvSpPr/>
          <p:nvPr/>
        </p:nvSpPr>
        <p:spPr>
          <a:xfrm>
            <a:off x="0" y="1"/>
            <a:ext cx="9144000" cy="1296670"/>
          </a:xfrm>
          <a:custGeom>
            <a:rect b="b" l="l" r="r" t="t"/>
            <a:pathLst>
              <a:path extrusionOk="0" h="1296670" w="9144000">
                <a:moveTo>
                  <a:pt x="9144000" y="0"/>
                </a:moveTo>
                <a:lnTo>
                  <a:pt x="0" y="0"/>
                </a:lnTo>
                <a:lnTo>
                  <a:pt x="0" y="1296535"/>
                </a:lnTo>
                <a:lnTo>
                  <a:pt x="9144000" y="129653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80931954d9_0_36"/>
          <p:cNvSpPr txBox="1"/>
          <p:nvPr>
            <p:ph type="title"/>
          </p:nvPr>
        </p:nvSpPr>
        <p:spPr>
          <a:xfrm>
            <a:off x="949852" y="476000"/>
            <a:ext cx="2277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SWOT</a:t>
            </a:r>
            <a:endParaRPr sz="2800"/>
          </a:p>
        </p:txBody>
      </p:sp>
      <p:sp>
        <p:nvSpPr>
          <p:cNvPr id="136" name="Google Shape;136;g180931954d9_0_36"/>
          <p:cNvSpPr txBox="1"/>
          <p:nvPr/>
        </p:nvSpPr>
        <p:spPr>
          <a:xfrm>
            <a:off x="31550" y="1296675"/>
            <a:ext cx="47145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Strenghts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Team combined expertise in technology and technical shipmanagement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Proved product market fit for our first module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Very small cost for customer </a:t>
            </a: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acquisition</a:t>
            </a: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 for the next modules since they will possibly be already users of our first products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180931954d9_0_36"/>
          <p:cNvSpPr txBox="1"/>
          <p:nvPr/>
        </p:nvSpPr>
        <p:spPr>
          <a:xfrm>
            <a:off x="0" y="2582725"/>
            <a:ext cx="50199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Weaknesses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Less digital &amp; tech savvy industry leading to increased requirements for marketing and sales and time to build a solid customer base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180931954d9_0_36"/>
          <p:cNvSpPr txBox="1"/>
          <p:nvPr/>
        </p:nvSpPr>
        <p:spPr>
          <a:xfrm>
            <a:off x="31548" y="3342150"/>
            <a:ext cx="42150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4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Less disrupted industry in digital products with tendencies for gradual shifting in digitalization, leaving an opportunity for new entrants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High customer loyalty in the industry and less risk to switch products leading to higher lifetime value CLV.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g180931954d9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27" y="518159"/>
            <a:ext cx="411479" cy="40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80931954d9_0_36"/>
          <p:cNvSpPr txBox="1"/>
          <p:nvPr/>
        </p:nvSpPr>
        <p:spPr>
          <a:xfrm>
            <a:off x="152400" y="152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80931954d9_0_36"/>
          <p:cNvSpPr txBox="1"/>
          <p:nvPr/>
        </p:nvSpPr>
        <p:spPr>
          <a:xfrm>
            <a:off x="5413875" y="1458525"/>
            <a:ext cx="4398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Traditional market with resistance to change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0931954d9_0_47"/>
          <p:cNvSpPr/>
          <p:nvPr/>
        </p:nvSpPr>
        <p:spPr>
          <a:xfrm>
            <a:off x="0" y="1"/>
            <a:ext cx="9144000" cy="1296670"/>
          </a:xfrm>
          <a:custGeom>
            <a:rect b="b" l="l" r="r" t="t"/>
            <a:pathLst>
              <a:path extrusionOk="0" h="1296670" w="9144000">
                <a:moveTo>
                  <a:pt x="9144000" y="0"/>
                </a:moveTo>
                <a:lnTo>
                  <a:pt x="0" y="0"/>
                </a:lnTo>
                <a:lnTo>
                  <a:pt x="0" y="1296535"/>
                </a:lnTo>
                <a:lnTo>
                  <a:pt x="9144000" y="129653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80931954d9_0_47"/>
          <p:cNvSpPr txBox="1"/>
          <p:nvPr>
            <p:ph type="title"/>
          </p:nvPr>
        </p:nvSpPr>
        <p:spPr>
          <a:xfrm>
            <a:off x="949855" y="476000"/>
            <a:ext cx="326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Timeline</a:t>
            </a:r>
            <a:r>
              <a:rPr lang="en-US" sz="2800"/>
              <a:t> </a:t>
            </a:r>
            <a:endParaRPr sz="2800"/>
          </a:p>
        </p:txBody>
      </p:sp>
      <p:sp>
        <p:nvSpPr>
          <p:cNvPr id="148" name="Google Shape;148;g180931954d9_0_47"/>
          <p:cNvSpPr txBox="1"/>
          <p:nvPr/>
        </p:nvSpPr>
        <p:spPr>
          <a:xfrm>
            <a:off x="152400" y="1361700"/>
            <a:ext cx="42843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Increase marketing &amp; sales on service arrangement module, increase our clients in Greek and German and North Europe shipmanagment markets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Launch troubleshooting module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Complete design process of drydock module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g180931954d9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27" y="518159"/>
            <a:ext cx="411479" cy="40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80931954d9_0_47"/>
          <p:cNvSpPr txBox="1"/>
          <p:nvPr/>
        </p:nvSpPr>
        <p:spPr>
          <a:xfrm>
            <a:off x="152400" y="152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15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80931954d9_0_47"/>
          <p:cNvSpPr txBox="1"/>
          <p:nvPr/>
        </p:nvSpPr>
        <p:spPr>
          <a:xfrm>
            <a:off x="152404" y="2774900"/>
            <a:ext cx="38166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9BCB"/>
                </a:solidFill>
                <a:latin typeface="Roboto"/>
                <a:ea typeface="Roboto"/>
                <a:cs typeface="Roboto"/>
                <a:sym typeface="Roboto"/>
              </a:rPr>
              <a:t>2024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Expand service and troubleshooting module in UAE and Singapore markets.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5B99"/>
              </a:buClr>
              <a:buSzPts val="1200"/>
              <a:buFont typeface="Roboto"/>
              <a:buChar char="-"/>
            </a:pPr>
            <a:r>
              <a:rPr lang="en-US" sz="1200">
                <a:solidFill>
                  <a:srgbClr val="4F5B99"/>
                </a:solidFill>
                <a:latin typeface="Roboto"/>
                <a:ea typeface="Roboto"/>
                <a:cs typeface="Roboto"/>
                <a:sym typeface="Roboto"/>
              </a:rPr>
              <a:t>Complete design and development and launch of drydock module.</a:t>
            </a:r>
            <a:endParaRPr sz="1200">
              <a:solidFill>
                <a:srgbClr val="4F5B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57" name="Google Shape;15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8"/>
            <p:cNvSpPr/>
            <p:nvPr/>
          </p:nvSpPr>
          <p:spPr>
            <a:xfrm>
              <a:off x="975815" y="702533"/>
              <a:ext cx="7192645" cy="3610610"/>
            </a:xfrm>
            <a:custGeom>
              <a:rect b="b" l="l" r="r" t="t"/>
              <a:pathLst>
                <a:path extrusionOk="0" h="3610610" w="7192645">
                  <a:moveTo>
                    <a:pt x="7192370" y="0"/>
                  </a:moveTo>
                  <a:lnTo>
                    <a:pt x="0" y="0"/>
                  </a:lnTo>
                  <a:lnTo>
                    <a:pt x="0" y="3610159"/>
                  </a:lnTo>
                  <a:lnTo>
                    <a:pt x="7192370" y="3610159"/>
                  </a:lnTo>
                  <a:lnTo>
                    <a:pt x="7192370" y="0"/>
                  </a:lnTo>
                  <a:close/>
                </a:path>
              </a:pathLst>
            </a:custGeom>
            <a:solidFill>
              <a:srgbClr val="009BCB">
                <a:alpha val="8470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 txBox="1"/>
          <p:nvPr>
            <p:ph type="title"/>
          </p:nvPr>
        </p:nvSpPr>
        <p:spPr>
          <a:xfrm>
            <a:off x="3522661" y="1048003"/>
            <a:ext cx="20988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&amp; sources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460500" y="1770379"/>
            <a:ext cx="62223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884045" lvl="0" marL="12700" marR="508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-Current global fleet </a:t>
            </a: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numbers</a:t>
            </a:r>
            <a:r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https://www.bimco.org/news/market_analysis/2021/20210624-world_fleet_to_grow_by_slower_in_next_5_years</a:t>
            </a:r>
            <a:endParaRPr sz="1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- Maersk No.1 rn fleet number at 708 ships representing only 1,3% of global fleet as an  indication of how fragmented the shipping market is in terms of individual companies,  presenting an opportunity for bid2board.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635" lvl="0" marL="53975" marR="45720" rtl="0" algn="ctr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3654187" y="4621147"/>
            <a:ext cx="1877060" cy="522605"/>
            <a:chOff x="3654187" y="4621147"/>
            <a:chExt cx="1877060" cy="522605"/>
          </a:xfrm>
        </p:grpSpPr>
        <p:sp>
          <p:nvSpPr>
            <p:cNvPr id="162" name="Google Shape;162;p8"/>
            <p:cNvSpPr/>
            <p:nvPr/>
          </p:nvSpPr>
          <p:spPr>
            <a:xfrm>
              <a:off x="3654187" y="4621147"/>
              <a:ext cx="1877060" cy="522605"/>
            </a:xfrm>
            <a:custGeom>
              <a:rect b="b" l="l" r="r" t="t"/>
              <a:pathLst>
                <a:path extrusionOk="0" h="522604" w="1877060">
                  <a:moveTo>
                    <a:pt x="0" y="0"/>
                  </a:moveTo>
                  <a:lnTo>
                    <a:pt x="1876565" y="0"/>
                  </a:lnTo>
                  <a:lnTo>
                    <a:pt x="1876565" y="522352"/>
                  </a:lnTo>
                  <a:lnTo>
                    <a:pt x="0" y="52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73057" y="4803397"/>
              <a:ext cx="117406" cy="152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8"/>
            <p:cNvSpPr/>
            <p:nvPr/>
          </p:nvSpPr>
          <p:spPr>
            <a:xfrm>
              <a:off x="4411789" y="4800764"/>
              <a:ext cx="29845" cy="152400"/>
            </a:xfrm>
            <a:custGeom>
              <a:rect b="b" l="l" r="r" t="t"/>
              <a:pathLst>
                <a:path extrusionOk="0" h="152400" w="29845">
                  <a:moveTo>
                    <a:pt x="29654" y="42265"/>
                  </a:moveTo>
                  <a:lnTo>
                    <a:pt x="0" y="42265"/>
                  </a:lnTo>
                  <a:lnTo>
                    <a:pt x="0" y="151980"/>
                  </a:lnTo>
                  <a:lnTo>
                    <a:pt x="29654" y="151980"/>
                  </a:lnTo>
                  <a:lnTo>
                    <a:pt x="29654" y="42265"/>
                  </a:lnTo>
                  <a:close/>
                </a:path>
                <a:path extrusionOk="0" h="152400" w="29845">
                  <a:moveTo>
                    <a:pt x="29654" y="0"/>
                  </a:moveTo>
                  <a:lnTo>
                    <a:pt x="0" y="0"/>
                  </a:lnTo>
                  <a:lnTo>
                    <a:pt x="0" y="27635"/>
                  </a:lnTo>
                  <a:lnTo>
                    <a:pt x="29654" y="27635"/>
                  </a:lnTo>
                  <a:lnTo>
                    <a:pt x="29654" y="0"/>
                  </a:lnTo>
                  <a:close/>
                </a:path>
              </a:pathLst>
            </a:custGeom>
            <a:solidFill>
              <a:srgbClr val="00A3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Google Shape;165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2774" y="4803397"/>
              <a:ext cx="117407" cy="15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06110" y="4803143"/>
              <a:ext cx="102980" cy="150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736330" y="4804271"/>
              <a:ext cx="383095" cy="152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47862" y="4804271"/>
              <a:ext cx="190529" cy="15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8"/>
            <p:cNvSpPr/>
            <p:nvPr/>
          </p:nvSpPr>
          <p:spPr>
            <a:xfrm>
              <a:off x="3979566" y="4704759"/>
              <a:ext cx="174625" cy="348615"/>
            </a:xfrm>
            <a:custGeom>
              <a:rect b="b" l="l" r="r" t="t"/>
              <a:pathLst>
                <a:path extrusionOk="0" h="348614" w="174625">
                  <a:moveTo>
                    <a:pt x="16357" y="0"/>
                  </a:moveTo>
                  <a:lnTo>
                    <a:pt x="0" y="75"/>
                  </a:lnTo>
                  <a:lnTo>
                    <a:pt x="0" y="112287"/>
                  </a:lnTo>
                  <a:lnTo>
                    <a:pt x="23998" y="117134"/>
                  </a:lnTo>
                  <a:lnTo>
                    <a:pt x="43596" y="130352"/>
                  </a:lnTo>
                  <a:lnTo>
                    <a:pt x="56809" y="149956"/>
                  </a:lnTo>
                  <a:lnTo>
                    <a:pt x="61654" y="173963"/>
                  </a:lnTo>
                  <a:lnTo>
                    <a:pt x="56809" y="197970"/>
                  </a:lnTo>
                  <a:lnTo>
                    <a:pt x="43596" y="217575"/>
                  </a:lnTo>
                  <a:lnTo>
                    <a:pt x="23998" y="230792"/>
                  </a:lnTo>
                  <a:lnTo>
                    <a:pt x="0" y="235639"/>
                  </a:lnTo>
                  <a:lnTo>
                    <a:pt x="0" y="348063"/>
                  </a:lnTo>
                  <a:lnTo>
                    <a:pt x="14084" y="347993"/>
                  </a:lnTo>
                  <a:lnTo>
                    <a:pt x="16076" y="346621"/>
                  </a:lnTo>
                  <a:lnTo>
                    <a:pt x="29639" y="313570"/>
                  </a:lnTo>
                  <a:lnTo>
                    <a:pt x="41872" y="310428"/>
                  </a:lnTo>
                  <a:lnTo>
                    <a:pt x="53648" y="306245"/>
                  </a:lnTo>
                  <a:lnTo>
                    <a:pt x="64919" y="301075"/>
                  </a:lnTo>
                  <a:lnTo>
                    <a:pt x="75636" y="294973"/>
                  </a:lnTo>
                  <a:lnTo>
                    <a:pt x="110131" y="308388"/>
                  </a:lnTo>
                  <a:lnTo>
                    <a:pt x="112519" y="307860"/>
                  </a:lnTo>
                  <a:lnTo>
                    <a:pt x="133405" y="286097"/>
                  </a:lnTo>
                  <a:lnTo>
                    <a:pt x="133844" y="283717"/>
                  </a:lnTo>
                  <a:lnTo>
                    <a:pt x="119790" y="251116"/>
                  </a:lnTo>
                  <a:lnTo>
                    <a:pt x="125800" y="240748"/>
                  </a:lnTo>
                  <a:lnTo>
                    <a:pt x="130933" y="229850"/>
                  </a:lnTo>
                  <a:lnTo>
                    <a:pt x="135140" y="218468"/>
                  </a:lnTo>
                  <a:lnTo>
                    <a:pt x="138376" y="206648"/>
                  </a:lnTo>
                  <a:lnTo>
                    <a:pt x="173007" y="191742"/>
                  </a:lnTo>
                  <a:lnTo>
                    <a:pt x="174321" y="189679"/>
                  </a:lnTo>
                  <a:lnTo>
                    <a:pt x="174223" y="161806"/>
                  </a:lnTo>
                  <a:lnTo>
                    <a:pt x="174179" y="159571"/>
                  </a:lnTo>
                  <a:lnTo>
                    <a:pt x="172806" y="157580"/>
                  </a:lnTo>
                  <a:lnTo>
                    <a:pt x="138314" y="143416"/>
                  </a:lnTo>
                  <a:lnTo>
                    <a:pt x="135099" y="131738"/>
                  </a:lnTo>
                  <a:lnTo>
                    <a:pt x="130936" y="120488"/>
                  </a:lnTo>
                  <a:lnTo>
                    <a:pt x="125868" y="109712"/>
                  </a:lnTo>
                  <a:lnTo>
                    <a:pt x="119942" y="99455"/>
                  </a:lnTo>
                  <a:lnTo>
                    <a:pt x="133818" y="64607"/>
                  </a:lnTo>
                  <a:lnTo>
                    <a:pt x="133290" y="62218"/>
                  </a:lnTo>
                  <a:lnTo>
                    <a:pt x="111906" y="41030"/>
                  </a:lnTo>
                  <a:lnTo>
                    <a:pt x="109527" y="40591"/>
                  </a:lnTo>
                  <a:lnTo>
                    <a:pt x="75072" y="54996"/>
                  </a:lnTo>
                  <a:lnTo>
                    <a:pt x="65245" y="49422"/>
                  </a:lnTo>
                  <a:lnTo>
                    <a:pt x="54948" y="44634"/>
                  </a:lnTo>
                  <a:lnTo>
                    <a:pt x="44223" y="40669"/>
                  </a:lnTo>
                  <a:lnTo>
                    <a:pt x="33108" y="37564"/>
                  </a:lnTo>
                  <a:lnTo>
                    <a:pt x="18420" y="1315"/>
                  </a:lnTo>
                  <a:lnTo>
                    <a:pt x="16357" y="0"/>
                  </a:lnTo>
                  <a:close/>
                </a:path>
              </a:pathLst>
            </a:custGeom>
            <a:solidFill>
              <a:srgbClr val="00A3D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805606" y="4738323"/>
              <a:ext cx="161290" cy="281305"/>
            </a:xfrm>
            <a:custGeom>
              <a:rect b="b" l="l" r="r" t="t"/>
              <a:pathLst>
                <a:path extrusionOk="0" h="281304" w="161289">
                  <a:moveTo>
                    <a:pt x="126999" y="248213"/>
                  </a:moveTo>
                  <a:lnTo>
                    <a:pt x="83590" y="248213"/>
                  </a:lnTo>
                  <a:lnTo>
                    <a:pt x="100495" y="260598"/>
                  </a:lnTo>
                  <a:lnTo>
                    <a:pt x="119165" y="270406"/>
                  </a:lnTo>
                  <a:lnTo>
                    <a:pt x="139338" y="277376"/>
                  </a:lnTo>
                  <a:lnTo>
                    <a:pt x="160752" y="281246"/>
                  </a:lnTo>
                  <a:lnTo>
                    <a:pt x="160752" y="257702"/>
                  </a:lnTo>
                  <a:lnTo>
                    <a:pt x="144028" y="254415"/>
                  </a:lnTo>
                  <a:lnTo>
                    <a:pt x="128233" y="248856"/>
                  </a:lnTo>
                  <a:lnTo>
                    <a:pt x="126999" y="248213"/>
                  </a:lnTo>
                  <a:close/>
                </a:path>
                <a:path extrusionOk="0" h="281304" w="161289">
                  <a:moveTo>
                    <a:pt x="57749" y="152033"/>
                  </a:moveTo>
                  <a:lnTo>
                    <a:pt x="34293" y="152033"/>
                  </a:lnTo>
                  <a:lnTo>
                    <a:pt x="37847" y="174133"/>
                  </a:lnTo>
                  <a:lnTo>
                    <a:pt x="44685" y="194956"/>
                  </a:lnTo>
                  <a:lnTo>
                    <a:pt x="54529" y="214221"/>
                  </a:lnTo>
                  <a:lnTo>
                    <a:pt x="67100" y="231646"/>
                  </a:lnTo>
                  <a:lnTo>
                    <a:pt x="46217" y="252534"/>
                  </a:lnTo>
                  <a:lnTo>
                    <a:pt x="46217" y="259936"/>
                  </a:lnTo>
                  <a:lnTo>
                    <a:pt x="55345" y="269065"/>
                  </a:lnTo>
                  <a:lnTo>
                    <a:pt x="62744" y="269065"/>
                  </a:lnTo>
                  <a:lnTo>
                    <a:pt x="83590" y="248213"/>
                  </a:lnTo>
                  <a:lnTo>
                    <a:pt x="126999" y="248213"/>
                  </a:lnTo>
                  <a:lnTo>
                    <a:pt x="113550" y="241203"/>
                  </a:lnTo>
                  <a:lnTo>
                    <a:pt x="100163" y="231634"/>
                  </a:lnTo>
                  <a:lnTo>
                    <a:pt x="116748" y="215043"/>
                  </a:lnTo>
                  <a:lnTo>
                    <a:pt x="83696" y="215043"/>
                  </a:lnTo>
                  <a:lnTo>
                    <a:pt x="73933" y="201138"/>
                  </a:lnTo>
                  <a:lnTo>
                    <a:pt x="66220" y="185868"/>
                  </a:lnTo>
                  <a:lnTo>
                    <a:pt x="60759" y="169433"/>
                  </a:lnTo>
                  <a:lnTo>
                    <a:pt x="57749" y="152033"/>
                  </a:lnTo>
                  <a:close/>
                </a:path>
                <a:path extrusionOk="0" h="281304" w="161289">
                  <a:moveTo>
                    <a:pt x="160752" y="208918"/>
                  </a:moveTo>
                  <a:lnTo>
                    <a:pt x="122871" y="208918"/>
                  </a:lnTo>
                  <a:lnTo>
                    <a:pt x="131414" y="214582"/>
                  </a:lnTo>
                  <a:lnTo>
                    <a:pt x="140631" y="219202"/>
                  </a:lnTo>
                  <a:lnTo>
                    <a:pt x="150439" y="222699"/>
                  </a:lnTo>
                  <a:lnTo>
                    <a:pt x="160752" y="224995"/>
                  </a:lnTo>
                  <a:lnTo>
                    <a:pt x="160752" y="208918"/>
                  </a:lnTo>
                  <a:close/>
                </a:path>
                <a:path extrusionOk="0" h="281304" w="161289">
                  <a:moveTo>
                    <a:pt x="62370" y="12237"/>
                  </a:moveTo>
                  <a:lnTo>
                    <a:pt x="54971" y="12237"/>
                  </a:lnTo>
                  <a:lnTo>
                    <a:pt x="45844" y="21366"/>
                  </a:lnTo>
                  <a:lnTo>
                    <a:pt x="45844" y="28768"/>
                  </a:lnTo>
                  <a:lnTo>
                    <a:pt x="66899" y="49830"/>
                  </a:lnTo>
                  <a:lnTo>
                    <a:pt x="54465" y="67120"/>
                  </a:lnTo>
                  <a:lnTo>
                    <a:pt x="44711" y="86216"/>
                  </a:lnTo>
                  <a:lnTo>
                    <a:pt x="37909" y="106843"/>
                  </a:lnTo>
                  <a:lnTo>
                    <a:pt x="34330" y="128726"/>
                  </a:lnTo>
                  <a:lnTo>
                    <a:pt x="5203" y="128727"/>
                  </a:lnTo>
                  <a:lnTo>
                    <a:pt x="0" y="133943"/>
                  </a:lnTo>
                  <a:lnTo>
                    <a:pt x="0" y="146816"/>
                  </a:lnTo>
                  <a:lnTo>
                    <a:pt x="5232" y="152033"/>
                  </a:lnTo>
                  <a:lnTo>
                    <a:pt x="89507" y="152033"/>
                  </a:lnTo>
                  <a:lnTo>
                    <a:pt x="91740" y="163080"/>
                  </a:lnTo>
                  <a:lnTo>
                    <a:pt x="95348" y="173563"/>
                  </a:lnTo>
                  <a:lnTo>
                    <a:pt x="100230" y="183385"/>
                  </a:lnTo>
                  <a:lnTo>
                    <a:pt x="106288" y="192445"/>
                  </a:lnTo>
                  <a:lnTo>
                    <a:pt x="83696" y="215043"/>
                  </a:lnTo>
                  <a:lnTo>
                    <a:pt x="116748" y="215043"/>
                  </a:lnTo>
                  <a:lnTo>
                    <a:pt x="122871" y="208918"/>
                  </a:lnTo>
                  <a:lnTo>
                    <a:pt x="160752" y="208918"/>
                  </a:lnTo>
                  <a:lnTo>
                    <a:pt x="160665" y="201138"/>
                  </a:lnTo>
                  <a:lnTo>
                    <a:pt x="141433" y="193284"/>
                  </a:lnTo>
                  <a:lnTo>
                    <a:pt x="126017" y="179697"/>
                  </a:lnTo>
                  <a:lnTo>
                    <a:pt x="115810" y="161711"/>
                  </a:lnTo>
                  <a:lnTo>
                    <a:pt x="112118" y="140622"/>
                  </a:lnTo>
                  <a:lnTo>
                    <a:pt x="114200" y="128727"/>
                  </a:lnTo>
                  <a:lnTo>
                    <a:pt x="57786" y="128726"/>
                  </a:lnTo>
                  <a:lnTo>
                    <a:pt x="60818" y="111542"/>
                  </a:lnTo>
                  <a:lnTo>
                    <a:pt x="66246" y="95305"/>
                  </a:lnTo>
                  <a:lnTo>
                    <a:pt x="73875" y="80208"/>
                  </a:lnTo>
                  <a:lnTo>
                    <a:pt x="83507" y="66443"/>
                  </a:lnTo>
                  <a:lnTo>
                    <a:pt x="116557" y="66443"/>
                  </a:lnTo>
                  <a:lnTo>
                    <a:pt x="99931" y="49810"/>
                  </a:lnTo>
                  <a:lnTo>
                    <a:pt x="113357" y="40167"/>
                  </a:lnTo>
                  <a:lnTo>
                    <a:pt x="126607" y="33232"/>
                  </a:lnTo>
                  <a:lnTo>
                    <a:pt x="83358" y="33232"/>
                  </a:lnTo>
                  <a:lnTo>
                    <a:pt x="62370" y="12237"/>
                  </a:lnTo>
                  <a:close/>
                </a:path>
                <a:path extrusionOk="0" h="281304" w="161289">
                  <a:moveTo>
                    <a:pt x="116557" y="66443"/>
                  </a:moveTo>
                  <a:lnTo>
                    <a:pt x="83507" y="66443"/>
                  </a:lnTo>
                  <a:lnTo>
                    <a:pt x="106098" y="89041"/>
                  </a:lnTo>
                  <a:lnTo>
                    <a:pt x="100168" y="97956"/>
                  </a:lnTo>
                  <a:lnTo>
                    <a:pt x="95374" y="107605"/>
                  </a:lnTo>
                  <a:lnTo>
                    <a:pt x="91810" y="117894"/>
                  </a:lnTo>
                  <a:lnTo>
                    <a:pt x="89568" y="128727"/>
                  </a:lnTo>
                  <a:lnTo>
                    <a:pt x="114201" y="128726"/>
                  </a:lnTo>
                  <a:lnTo>
                    <a:pt x="115810" y="119533"/>
                  </a:lnTo>
                  <a:lnTo>
                    <a:pt x="126017" y="101546"/>
                  </a:lnTo>
                  <a:lnTo>
                    <a:pt x="141433" y="87960"/>
                  </a:lnTo>
                  <a:lnTo>
                    <a:pt x="160752" y="80071"/>
                  </a:lnTo>
                  <a:lnTo>
                    <a:pt x="160752" y="72516"/>
                  </a:lnTo>
                  <a:lnTo>
                    <a:pt x="122628" y="72516"/>
                  </a:lnTo>
                  <a:lnTo>
                    <a:pt x="116557" y="66443"/>
                  </a:lnTo>
                  <a:close/>
                </a:path>
                <a:path extrusionOk="0" h="281304" w="161289">
                  <a:moveTo>
                    <a:pt x="160752" y="56253"/>
                  </a:moveTo>
                  <a:lnTo>
                    <a:pt x="150364" y="58571"/>
                  </a:lnTo>
                  <a:lnTo>
                    <a:pt x="140490" y="62108"/>
                  </a:lnTo>
                  <a:lnTo>
                    <a:pt x="131216" y="66784"/>
                  </a:lnTo>
                  <a:lnTo>
                    <a:pt x="122628" y="72516"/>
                  </a:lnTo>
                  <a:lnTo>
                    <a:pt x="160752" y="72516"/>
                  </a:lnTo>
                  <a:lnTo>
                    <a:pt x="160752" y="56253"/>
                  </a:lnTo>
                  <a:close/>
                </a:path>
                <a:path extrusionOk="0" h="281304" w="161289">
                  <a:moveTo>
                    <a:pt x="160752" y="0"/>
                  </a:moveTo>
                  <a:lnTo>
                    <a:pt x="139262" y="3890"/>
                  </a:lnTo>
                  <a:lnTo>
                    <a:pt x="119024" y="10901"/>
                  </a:lnTo>
                  <a:lnTo>
                    <a:pt x="100301" y="20770"/>
                  </a:lnTo>
                  <a:lnTo>
                    <a:pt x="83358" y="33232"/>
                  </a:lnTo>
                  <a:lnTo>
                    <a:pt x="126607" y="33232"/>
                  </a:lnTo>
                  <a:lnTo>
                    <a:pt x="128093" y="32454"/>
                  </a:lnTo>
                  <a:lnTo>
                    <a:pt x="143954" y="26853"/>
                  </a:lnTo>
                  <a:lnTo>
                    <a:pt x="160752" y="23545"/>
                  </a:lnTo>
                  <a:lnTo>
                    <a:pt x="160752" y="0"/>
                  </a:lnTo>
                  <a:close/>
                </a:path>
              </a:pathLst>
            </a:custGeom>
            <a:solidFill>
              <a:srgbClr val="565D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2022-08-18T12:31:40Z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2022-07-26T00:00:00Z</vt:filetime>
  </property>
  <property fmtid="{D5CDD505-2E9C-101B-9397-08002B2CF9AE}" pid="3" name="LastSaved">
    <vt:filetime>2022-08-18T00:00:00Z</vt:filetime>
  </property>
</Properties>
</file>