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F20FB8-E3A5-430B-9FFE-4F079C8B0898}">
  <a:tblStyle styleId="{30F20FB8-E3A5-430B-9FFE-4F079C8B08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c526105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c526105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04acbabd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04acbabd6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babe097a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babe097a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babe097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babe097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babe097a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babe097a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0c686da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00c686da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a304f7e48e6d0df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a304f7e48e6d0df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8c8b04fd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8c8b04fd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dd279ecb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1dd279ecb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2b3b5ecd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02b3b5ecd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3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8961263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f8961263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babe097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4babe097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3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babe097a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4babe097a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04acbab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e04acbab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3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babe097a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4babe097a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06caed3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06caed3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babe097a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4babe097a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dd279ec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1dd279ec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3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04acbabd6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e04acbabd6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41F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s://climate.ec.europa.eu/system/files/2021-08/swd_2021_228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4001" cy="517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6079" t="26469" r="10531" b="24008"/>
          <a:stretch/>
        </p:blipFill>
        <p:spPr>
          <a:xfrm>
            <a:off x="346225" y="306475"/>
            <a:ext cx="3330801" cy="8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50" y="4657607"/>
            <a:ext cx="456635" cy="45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9526" y="4611575"/>
            <a:ext cx="548699" cy="5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867433" y="4724387"/>
            <a:ext cx="898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promilist.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22277" y="4724387"/>
            <a:ext cx="122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/company/promilist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885650" y="497538"/>
            <a:ext cx="561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388475" y="1466475"/>
            <a:ext cx="393900" cy="34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903000" y="665400"/>
            <a:ext cx="7710900" cy="10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782250" y="1457100"/>
            <a:ext cx="42000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Product development scope</a:t>
            </a:r>
            <a:r>
              <a:rPr lang="en" sz="1100">
                <a:solidFill>
                  <a:schemeClr val="dk1"/>
                </a:solidFill>
              </a:rPr>
              <a:t>; we managed to have a fully commercial MVP/Beta version of our product, ready to be tested by our first potential customers.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4389700" y="3403075"/>
            <a:ext cx="4017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Market traction</a:t>
            </a:r>
            <a:r>
              <a:rPr lang="en" sz="1100">
                <a:solidFill>
                  <a:schemeClr val="dk1"/>
                </a:solidFill>
              </a:rPr>
              <a:t>; we are in a closed-beta period, in the process of conducting pilot experiments with potential clients/partners.</a:t>
            </a: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150" y="1332075"/>
            <a:ext cx="2519475" cy="146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000" y="2143753"/>
            <a:ext cx="2519475" cy="25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>
            <a:off x="3995800" y="3403075"/>
            <a:ext cx="393900" cy="34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6">
            <a:alphaModFix/>
          </a:blip>
          <a:srcRect l="8647" t="27582" r="11652" b="23407"/>
          <a:stretch/>
        </p:blipFill>
        <p:spPr>
          <a:xfrm>
            <a:off x="1376038" y="398688"/>
            <a:ext cx="3421824" cy="6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4" y="0"/>
            <a:ext cx="91191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1356400" y="433700"/>
            <a:ext cx="335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Market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476800" y="1996775"/>
            <a:ext cx="1574400" cy="15744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52818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579600" y="1996775"/>
            <a:ext cx="1574400" cy="15744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4648</a:t>
            </a:r>
            <a:endParaRPr sz="12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229600" y="1996775"/>
            <a:ext cx="1574400" cy="15744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46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1203200" y="3664825"/>
            <a:ext cx="184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Global Commercial Fleet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3579600" y="3664825"/>
            <a:ext cx="184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Greek-owned Fleet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6092800" y="3685150"/>
            <a:ext cx="184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Next Year Target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>
            <a:off x="5343650" y="2792625"/>
            <a:ext cx="696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12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3442800" y="1633150"/>
            <a:ext cx="184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~8% (of Global)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6092800" y="1633150"/>
            <a:ext cx="184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1% (of Greek)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1356400" y="1058600"/>
            <a:ext cx="747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Total Addressable Market: The Global Commercial Fleet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5343650" y="4768525"/>
            <a:ext cx="34833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b="0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*source: Review of Maritime Transport, UNCTAD, January 2020</a:t>
            </a:r>
            <a:endParaRPr sz="900" b="0" i="1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1292100" y="433700"/>
            <a:ext cx="734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Business Model</a:t>
            </a:r>
            <a:endParaRPr sz="2400" b="1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1356400" y="1146550"/>
            <a:ext cx="61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A subscription based model, per vessel, per month</a:t>
            </a:r>
            <a:endParaRPr sz="18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1476800" y="1996775"/>
            <a:ext cx="1574400" cy="1574400"/>
          </a:xfrm>
          <a:prstGeom prst="ellipse">
            <a:avLst/>
          </a:prstGeom>
          <a:solidFill>
            <a:srgbClr val="171133"/>
          </a:solidFill>
          <a:ln w="9525" cap="flat" cmpd="sng">
            <a:solidFill>
              <a:srgbClr val="241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46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579600" y="1996775"/>
            <a:ext cx="1574400" cy="1574400"/>
          </a:xfrm>
          <a:prstGeom prst="ellipse">
            <a:avLst/>
          </a:prstGeom>
          <a:solidFill>
            <a:srgbClr val="171133"/>
          </a:solidFill>
          <a:ln w="9525" cap="flat" cmpd="sng">
            <a:solidFill>
              <a:srgbClr val="241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$36000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6229600" y="1996775"/>
            <a:ext cx="1574400" cy="1574400"/>
          </a:xfrm>
          <a:prstGeom prst="ellipse">
            <a:avLst/>
          </a:prstGeom>
          <a:solidFill>
            <a:srgbClr val="171133"/>
          </a:solidFill>
          <a:ln w="9525" cap="flat" cmpd="sng">
            <a:solidFill>
              <a:srgbClr val="241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$1.66M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1203200" y="3664825"/>
            <a:ext cx="184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1st Year Goal</a:t>
            </a:r>
            <a:endParaRPr sz="18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3442800" y="3685150"/>
            <a:ext cx="184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Average Yearly Fee per Vessel</a:t>
            </a:r>
            <a:endParaRPr sz="18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092800" y="3685150"/>
            <a:ext cx="184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Revenue </a:t>
            </a:r>
            <a:endParaRPr sz="18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>
            <a:off x="5343650" y="2792625"/>
            <a:ext cx="696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" name="Google Shape;236;p25"/>
          <p:cNvSpPr txBox="1"/>
          <p:nvPr/>
        </p:nvSpPr>
        <p:spPr>
          <a:xfrm>
            <a:off x="6280300" y="4146850"/>
            <a:ext cx="152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Estimation for Next  Year</a:t>
            </a:r>
            <a:endParaRPr sz="9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13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l="37433" b="15633"/>
          <a:stretch/>
        </p:blipFill>
        <p:spPr>
          <a:xfrm flipH="1">
            <a:off x="-1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6"/>
          <p:cNvCxnSpPr/>
          <p:nvPr/>
        </p:nvCxnSpPr>
        <p:spPr>
          <a:xfrm>
            <a:off x="548600" y="4095350"/>
            <a:ext cx="2096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p26"/>
          <p:cNvSpPr txBox="1"/>
          <p:nvPr/>
        </p:nvSpPr>
        <p:spPr>
          <a:xfrm>
            <a:off x="548600" y="4215125"/>
            <a:ext cx="2096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I- Project Poseidon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1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26"/>
          <p:cNvCxnSpPr/>
          <p:nvPr/>
        </p:nvCxnSpPr>
        <p:spPr>
          <a:xfrm>
            <a:off x="3174400" y="4095350"/>
            <a:ext cx="2096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26"/>
          <p:cNvCxnSpPr/>
          <p:nvPr/>
        </p:nvCxnSpPr>
        <p:spPr>
          <a:xfrm>
            <a:off x="5813875" y="4095350"/>
            <a:ext cx="2096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6"/>
          <p:cNvSpPr txBox="1"/>
          <p:nvPr/>
        </p:nvSpPr>
        <p:spPr>
          <a:xfrm>
            <a:off x="3174400" y="4215125"/>
            <a:ext cx="2096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II - 360 Service provider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1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5800200" y="4215125"/>
            <a:ext cx="2096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III - Rerouting the World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1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331550" y="2965600"/>
            <a:ext cx="229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Weather Routing as a Service</a:t>
            </a:r>
            <a:endParaRPr sz="1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3003400" y="1925700"/>
            <a:ext cx="2438100" cy="2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HSE &amp; Incidents Module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CII &amp; EEXI Prediction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Hull Fouling Monitoring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5611675" y="1925700"/>
            <a:ext cx="2779500" cy="1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Inhouse Weather Forecasting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Expansion outside Maritime </a:t>
            </a:r>
            <a:b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(e.g., Aerospace)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1356400" y="433700"/>
            <a:ext cx="4633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Future Roadmap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4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8298483" y="4619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l="14835" t="21780" r="67514" b="25339"/>
          <a:stretch/>
        </p:blipFill>
        <p:spPr>
          <a:xfrm>
            <a:off x="281575" y="122900"/>
            <a:ext cx="791977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4">
            <a:alphaModFix/>
          </a:blip>
          <a:srcRect l="8878" t="70573" r="27014" b="7819"/>
          <a:stretch/>
        </p:blipFill>
        <p:spPr>
          <a:xfrm>
            <a:off x="531775" y="2302201"/>
            <a:ext cx="2075701" cy="8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5">
            <a:alphaModFix/>
          </a:blip>
          <a:srcRect l="31844" t="35338" r="32314" b="48865"/>
          <a:stretch/>
        </p:blipFill>
        <p:spPr>
          <a:xfrm>
            <a:off x="5541512" y="1321037"/>
            <a:ext cx="2975775" cy="7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8530" y="2264463"/>
            <a:ext cx="1912095" cy="8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5">
            <a:alphaModFix/>
          </a:blip>
          <a:srcRect l="33713" t="55740" r="40364" b="25023"/>
          <a:stretch/>
        </p:blipFill>
        <p:spPr>
          <a:xfrm>
            <a:off x="2096537" y="3187626"/>
            <a:ext cx="1662648" cy="70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2925" y="3778361"/>
            <a:ext cx="1360600" cy="91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275" y="3889418"/>
            <a:ext cx="1829450" cy="80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9">
            <a:alphaModFix/>
          </a:blip>
          <a:srcRect l="67680" t="34884" r="8059" b="22816"/>
          <a:stretch/>
        </p:blipFill>
        <p:spPr>
          <a:xfrm>
            <a:off x="7569675" y="2950375"/>
            <a:ext cx="1360599" cy="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0058" y="3828925"/>
            <a:ext cx="1829453" cy="5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94850" y="3828928"/>
            <a:ext cx="642000" cy="5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12">
            <a:alphaModFix/>
          </a:blip>
          <a:srcRect l="8647" t="27582" r="11652" b="23407"/>
          <a:stretch/>
        </p:blipFill>
        <p:spPr>
          <a:xfrm>
            <a:off x="816290" y="1265625"/>
            <a:ext cx="4149084" cy="8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58632" y="2431505"/>
            <a:ext cx="2717773" cy="5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1193525" y="367800"/>
            <a:ext cx="5235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Partners - Supporters - Awards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4001" cy="517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 rotWithShape="1">
          <a:blip r:embed="rId4">
            <a:alphaModFix/>
          </a:blip>
          <a:srcRect l="16078" t="26469" r="64117" b="24008"/>
          <a:stretch/>
        </p:blipFill>
        <p:spPr>
          <a:xfrm>
            <a:off x="346225" y="306475"/>
            <a:ext cx="898801" cy="8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50" y="4657607"/>
            <a:ext cx="456635" cy="45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9526" y="4611575"/>
            <a:ext cx="548699" cy="5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1867433" y="4724387"/>
            <a:ext cx="898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promilist.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422277" y="4724387"/>
            <a:ext cx="122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/company/promilist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4885650" y="497538"/>
            <a:ext cx="561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lt1"/>
              </a:solidFill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1193525" y="444000"/>
            <a:ext cx="186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706048" y="4750024"/>
            <a:ext cx="271800" cy="2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/>
        </p:nvSpPr>
        <p:spPr>
          <a:xfrm>
            <a:off x="2981816" y="4750017"/>
            <a:ext cx="194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info@promilist.com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/>
        </p:nvSpPr>
        <p:spPr>
          <a:xfrm>
            <a:off x="1356400" y="433700"/>
            <a:ext cx="7787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Value proposition: Accuracy - Case Study</a:t>
            </a:r>
            <a:endParaRPr sz="2400" b="1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4385575" y="4441225"/>
            <a:ext cx="348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At the maximum point, the deviation is half the width of Greece (≈ 300 km)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1071475" y="4441225"/>
            <a:ext cx="331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Relative Error between the analytical and NN solution = 2.1E-7%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l="38040" t="12284" r="35596" b="13216"/>
          <a:stretch/>
        </p:blipFill>
        <p:spPr>
          <a:xfrm>
            <a:off x="1805068" y="1811550"/>
            <a:ext cx="1846918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 rotWithShape="1">
          <a:blip r:embed="rId4">
            <a:alphaModFix/>
          </a:blip>
          <a:srcRect l="37787" t="11192" r="34952" b="11777"/>
          <a:stretch/>
        </p:blipFill>
        <p:spPr>
          <a:xfrm>
            <a:off x="5047050" y="1747263"/>
            <a:ext cx="1949184" cy="266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5">
            <a:alphaModFix/>
          </a:blip>
          <a:srcRect l="39831" t="39204" r="47094" b="39201"/>
          <a:stretch/>
        </p:blipFill>
        <p:spPr>
          <a:xfrm>
            <a:off x="6215995" y="2272497"/>
            <a:ext cx="1274100" cy="10215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30"/>
          <p:cNvSpPr/>
          <p:nvPr/>
        </p:nvSpPr>
        <p:spPr>
          <a:xfrm>
            <a:off x="5565628" y="2938833"/>
            <a:ext cx="650400" cy="5679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2163175" y="1320900"/>
            <a:ext cx="222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latin typeface="Roboto"/>
                <a:ea typeface="Roboto"/>
                <a:cs typeface="Roboto"/>
                <a:sym typeface="Roboto"/>
              </a:rPr>
              <a:t>Our solution</a:t>
            </a:r>
            <a:endParaRPr sz="15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4488475" y="1320900"/>
            <a:ext cx="331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latin typeface="Roboto"/>
                <a:ea typeface="Roboto"/>
                <a:cs typeface="Roboto"/>
                <a:sym typeface="Roboto"/>
              </a:rPr>
              <a:t>Commercial “graph-based” solutions</a:t>
            </a:r>
            <a:endParaRPr sz="15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1382575" y="830250"/>
            <a:ext cx="763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Geodesic example (without uncertainty factors such as weather and vessel performance model) -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6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31"/>
          <p:cNvGraphicFramePr/>
          <p:nvPr/>
        </p:nvGraphicFramePr>
        <p:xfrm>
          <a:off x="675550" y="173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{30F20FB8-E3A5-430B-9FFE-4F079C8B0898}</a:tableStyleId>
              </a:tblPr>
              <a:tblGrid>
                <a:gridCol w="37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Features/Competitors</a:t>
                      </a:r>
                      <a:endParaRPr sz="15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Continuous Approach to Optimization Problem which provides high resolution Solutions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Bespoke SFOC model based on Vessel Specs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Plug &amp; Play structure, compatible with different weather providers, data sources and vessel data formats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Google Shape;315;p31"/>
          <p:cNvSpPr txBox="1"/>
          <p:nvPr/>
        </p:nvSpPr>
        <p:spPr>
          <a:xfrm>
            <a:off x="1338900" y="433700"/>
            <a:ext cx="630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Competition</a:t>
            </a:r>
            <a:endParaRPr sz="2400" b="1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400" y="1764464"/>
            <a:ext cx="487814" cy="4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8" name="Google Shape;3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900" y="1859200"/>
            <a:ext cx="925175" cy="2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5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 rotWithShape="1">
          <a:blip r:embed="rId5">
            <a:alphaModFix/>
          </a:blip>
          <a:srcRect l="14835" t="21780" r="67514" b="25339"/>
          <a:stretch/>
        </p:blipFill>
        <p:spPr>
          <a:xfrm>
            <a:off x="7510375" y="1764477"/>
            <a:ext cx="395607" cy="45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58889" y="4494023"/>
            <a:ext cx="5622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270675" y="433300"/>
            <a:ext cx="6401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Opportunity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11875" y="1406213"/>
            <a:ext cx="7547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~ 1 Bn Tons of CO2 are emitted each year* by the daily operations of the commercial maritime sector, mostly due to:</a:t>
            </a:r>
            <a:endParaRPr sz="1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92650" y="2425800"/>
            <a:ext cx="758700" cy="75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5747" t="49030" r="79976" b="29606"/>
          <a:stretch/>
        </p:blipFill>
        <p:spPr>
          <a:xfrm>
            <a:off x="6821275" y="2279113"/>
            <a:ext cx="1249776" cy="1052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935799" y="2363325"/>
            <a:ext cx="1386926" cy="1263176"/>
            <a:chOff x="905349" y="2571750"/>
            <a:chExt cx="1386926" cy="1263176"/>
          </a:xfrm>
        </p:grpSpPr>
        <p:pic>
          <p:nvPicPr>
            <p:cNvPr id="71" name="Google Shape;71;p14"/>
            <p:cNvPicPr preferRelativeResize="0"/>
            <p:nvPr/>
          </p:nvPicPr>
          <p:blipFill rotWithShape="1">
            <a:blip r:embed="rId5">
              <a:alphaModFix/>
            </a:blip>
            <a:srcRect b="8925"/>
            <a:stretch/>
          </p:blipFill>
          <p:spPr>
            <a:xfrm>
              <a:off x="905349" y="2571750"/>
              <a:ext cx="1386926" cy="126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70675" y="2571750"/>
              <a:ext cx="656276" cy="75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4"/>
          <p:cNvSpPr txBox="1"/>
          <p:nvPr/>
        </p:nvSpPr>
        <p:spPr>
          <a:xfrm>
            <a:off x="202375" y="3626500"/>
            <a:ext cx="2896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Sub-optimal Sea Navigation</a:t>
            </a:r>
            <a:endParaRPr sz="15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123600" y="3626500"/>
            <a:ext cx="2896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Ageing Commercial Fleet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044825" y="3626500"/>
            <a:ext cx="2896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Non-environmentally friendly fuel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288550" y="4617200"/>
            <a:ext cx="5226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*2020 Annual Report on CO2 Emissions from Maritime Transport  and summary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8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26" name="Google Shape;3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00"/>
            <a:ext cx="9144000" cy="505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58889" y="4494023"/>
            <a:ext cx="5622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75" y="3598984"/>
            <a:ext cx="1854144" cy="62412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6155681" y="1167925"/>
            <a:ext cx="1854300" cy="17703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 → 20%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2024 → 45%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2025 → 70%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2026 →100%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837" y="1730326"/>
            <a:ext cx="1280000" cy="86848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6155681" y="3025973"/>
            <a:ext cx="1854300" cy="17703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2030 → -40%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689731" y="1977183"/>
            <a:ext cx="1901100" cy="20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3689731" y="3809567"/>
            <a:ext cx="1901100" cy="20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3692639" y="1629055"/>
            <a:ext cx="1901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30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Regulation: </a:t>
            </a:r>
            <a:b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Percentage of verified emissions to be paid by the Shipowner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691076" y="3476832"/>
            <a:ext cx="1901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30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Goal: </a:t>
            </a:r>
            <a:b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Percentage of emissions to be reduced industry-wide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70675" y="433300"/>
            <a:ext cx="6401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Relevant Policy Landscape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1292100" y="433700"/>
            <a:ext cx="734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en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Sub-optimal sea navigation</a:t>
            </a: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3914966" y="1041632"/>
            <a:ext cx="1314078" cy="1196545"/>
            <a:chOff x="312775" y="1561188"/>
            <a:chExt cx="3036224" cy="2765300"/>
          </a:xfrm>
        </p:grpSpPr>
        <p:pic>
          <p:nvPicPr>
            <p:cNvPr id="100" name="Google Shape;100;p16"/>
            <p:cNvPicPr preferRelativeResize="0"/>
            <p:nvPr/>
          </p:nvPicPr>
          <p:blipFill rotWithShape="1">
            <a:blip r:embed="rId3">
              <a:alphaModFix/>
            </a:blip>
            <a:srcRect b="8925"/>
            <a:stretch/>
          </p:blipFill>
          <p:spPr>
            <a:xfrm>
              <a:off x="312775" y="1561188"/>
              <a:ext cx="3036224" cy="276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5500" y="1614775"/>
              <a:ext cx="1410776" cy="1630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6"/>
          <p:cNvSpPr txBox="1"/>
          <p:nvPr/>
        </p:nvSpPr>
        <p:spPr>
          <a:xfrm>
            <a:off x="1287000" y="2297400"/>
            <a:ext cx="657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Navigating optimally from one Port to another is a complex, multidimensional problem that depends on:</a:t>
            </a:r>
            <a:b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5">
            <a:alphaModFix/>
          </a:blip>
          <a:srcRect l="24445" t="19320" r="24880" b="22292"/>
          <a:stretch/>
        </p:blipFill>
        <p:spPr>
          <a:xfrm>
            <a:off x="5064143" y="3256906"/>
            <a:ext cx="758700" cy="87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6">
            <a:alphaModFix/>
          </a:blip>
          <a:srcRect l="27659" t="36104" r="25822" b="35644"/>
          <a:stretch/>
        </p:blipFill>
        <p:spPr>
          <a:xfrm>
            <a:off x="2750463" y="3463621"/>
            <a:ext cx="1103080" cy="6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7">
            <a:alphaModFix/>
          </a:blip>
          <a:srcRect l="21289" t="21285" r="21785" b="21786"/>
          <a:stretch/>
        </p:blipFill>
        <p:spPr>
          <a:xfrm>
            <a:off x="784212" y="3254474"/>
            <a:ext cx="879101" cy="87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8">
            <a:alphaModFix/>
          </a:blip>
          <a:srcRect l="22506" t="28618" r="25140" b="29171"/>
          <a:stretch/>
        </p:blipFill>
        <p:spPr>
          <a:xfrm>
            <a:off x="7540887" y="3492734"/>
            <a:ext cx="758700" cy="611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95063" y="4246425"/>
            <a:ext cx="205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Weather conditions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2273288" y="4246425"/>
            <a:ext cx="205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Sea currents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415863" y="4246425"/>
            <a:ext cx="205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Ship specifications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891525" y="4147375"/>
            <a:ext cx="205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Other constraints</a:t>
            </a:r>
            <a:b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(e.g. Piracy Zones)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9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1270675" y="433300"/>
            <a:ext cx="6401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Redefine voyage optimisation solutions</a:t>
            </a:r>
            <a:b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346875" y="629800"/>
            <a:ext cx="7468500" cy="325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4999"/>
              </a:srgbClr>
            </a:outerShdw>
            <a:reflection stA="70000" endPos="1000" dist="43815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Artificial Intelligence </a:t>
            </a:r>
            <a:endParaRPr sz="1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00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Earth Observation Data</a:t>
            </a:r>
            <a:endParaRPr sz="1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00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00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Naval Engineering </a:t>
            </a:r>
            <a:endParaRPr sz="1500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00" y="2190463"/>
            <a:ext cx="675799" cy="6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550" y="1225150"/>
            <a:ext cx="1334100" cy="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 amt="92000"/>
          </a:blip>
          <a:srcRect l="16257" t="19179" r="15055" b="23260"/>
          <a:stretch/>
        </p:blipFill>
        <p:spPr>
          <a:xfrm flipH="1">
            <a:off x="1474800" y="3058850"/>
            <a:ext cx="758700" cy="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1525" y="2839050"/>
            <a:ext cx="2192450" cy="23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7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49" y="357100"/>
            <a:ext cx="8469950" cy="407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1111450" y="4414250"/>
            <a:ext cx="494100" cy="750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1111450" y="4767125"/>
            <a:ext cx="494100" cy="7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643025" y="4267100"/>
            <a:ext cx="3496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Orthodrome (Shortest Distance)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643025" y="4627625"/>
            <a:ext cx="4324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Realtime, weather optimized route generated by our algorithm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918025" y="3951500"/>
            <a:ext cx="331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14% Savings for Demo Transatlantic Trip</a:t>
            </a:r>
            <a:endParaRPr sz="1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024600" y="3951500"/>
            <a:ext cx="283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Legend</a:t>
            </a:r>
            <a:endParaRPr sz="1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925" y="3362900"/>
            <a:ext cx="1694050" cy="17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270675" y="357100"/>
            <a:ext cx="6821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"Poseidon" - Case Study</a:t>
            </a:r>
            <a:b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227700" y="4673825"/>
            <a:ext cx="261600" cy="26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260850" y="4703825"/>
            <a:ext cx="195300" cy="201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77;p14">
            <a:extLst>
              <a:ext uri="{FF2B5EF4-FFF2-40B4-BE49-F238E27FC236}">
                <a16:creationId xmlns:a16="http://schemas.microsoft.com/office/drawing/2014/main" id="{20848450-E13D-3976-8757-9C36F4A57B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1280200" y="433700"/>
            <a:ext cx="711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Solution: Use Cases &amp; Customer Segments</a:t>
            </a:r>
            <a:endParaRPr sz="2400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50" y="1441075"/>
            <a:ext cx="2085025" cy="19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375" y="1341550"/>
            <a:ext cx="2148275" cy="219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3450" y="1488438"/>
            <a:ext cx="1884025" cy="18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6475" y="1289700"/>
            <a:ext cx="2794676" cy="21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628900" y="3499075"/>
            <a:ext cx="123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Captains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563175" y="3499075"/>
            <a:ext cx="123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Operators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497451" y="3315125"/>
            <a:ext cx="138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Charterers &amp; Charter-party claims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963638" y="3405650"/>
            <a:ext cx="123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Brokers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7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3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1356400" y="433700"/>
            <a:ext cx="4633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Value proposition (Impact)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1356400" y="1014450"/>
            <a:ext cx="732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30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maritime sector can function more efficiently while addressing climate change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l="16079" t="26471" r="66460" b="24652"/>
          <a:stretch/>
        </p:blipFill>
        <p:spPr>
          <a:xfrm>
            <a:off x="346225" y="306475"/>
            <a:ext cx="792474" cy="8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628" y="1924400"/>
            <a:ext cx="8177522" cy="26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1338900" y="433700"/>
            <a:ext cx="630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Competition</a:t>
            </a:r>
            <a:endParaRPr sz="2400" b="1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787350" y="2884650"/>
            <a:ext cx="7569300" cy="238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39375" y="3234450"/>
            <a:ext cx="2123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Black Box Approach regarding Performance</a:t>
            </a:r>
            <a:endParaRPr sz="1100" b="0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897" y="1904550"/>
            <a:ext cx="589853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339" y="2114150"/>
            <a:ext cx="409074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413" y="3717810"/>
            <a:ext cx="1472175" cy="2959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7080750" y="3234450"/>
            <a:ext cx="1940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Bespoke SFOC Model based on Vessel Specs</a:t>
            </a:r>
            <a:endParaRPr sz="1100" b="0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031" y="3234437"/>
            <a:ext cx="1164457" cy="3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7" name="Google Shape;177;p21"/>
          <p:cNvSpPr/>
          <p:nvPr/>
        </p:nvSpPr>
        <p:spPr>
          <a:xfrm rot="-5400000">
            <a:off x="2636900" y="2816900"/>
            <a:ext cx="3738000" cy="283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821675" y="982400"/>
            <a:ext cx="1940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241F33"/>
                </a:solidFill>
                <a:latin typeface="Roboto"/>
                <a:ea typeface="Roboto"/>
                <a:cs typeface="Roboto"/>
                <a:sym typeface="Roboto"/>
              </a:rPr>
              <a:t>Accuracy</a:t>
            </a:r>
            <a:endParaRPr sz="1100" b="0" i="0" u="none" strike="noStrike" cap="none">
              <a:solidFill>
                <a:srgbClr val="24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7500" y="2512600"/>
            <a:ext cx="1302175" cy="3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8">
            <a:alphaModFix/>
          </a:blip>
          <a:srcRect l="14835" t="21780" r="67514" b="25339"/>
          <a:stretch/>
        </p:blipFill>
        <p:spPr>
          <a:xfrm>
            <a:off x="281575" y="199100"/>
            <a:ext cx="791977" cy="9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6946900" y="949088"/>
            <a:ext cx="910200" cy="910200"/>
          </a:xfrm>
          <a:prstGeom prst="ellipse">
            <a:avLst/>
          </a:prstGeom>
          <a:noFill/>
          <a:ln w="9525" cap="flat" cmpd="sng">
            <a:solidFill>
              <a:srgbClr val="2728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8">
            <a:alphaModFix/>
          </a:blip>
          <a:srcRect l="14835" t="21780" r="67514" b="25339"/>
          <a:stretch/>
        </p:blipFill>
        <p:spPr>
          <a:xfrm>
            <a:off x="7086500" y="1042300"/>
            <a:ext cx="589850" cy="67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(16:9)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Giorgos Koureas</cp:lastModifiedBy>
  <cp:revision>1</cp:revision>
  <dcterms:modified xsi:type="dcterms:W3CDTF">2023-09-01T16:44:57Z</dcterms:modified>
</cp:coreProperties>
</file>